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9"/>
  </p:notesMasterIdLst>
  <p:handoutMasterIdLst>
    <p:handoutMasterId r:id="rId20"/>
  </p:handoutMasterIdLst>
  <p:sldIdLst>
    <p:sldId id="274" r:id="rId2"/>
    <p:sldId id="336" r:id="rId3"/>
    <p:sldId id="337" r:id="rId4"/>
    <p:sldId id="330" r:id="rId5"/>
    <p:sldId id="343" r:id="rId6"/>
    <p:sldId id="344" r:id="rId7"/>
    <p:sldId id="338" r:id="rId8"/>
    <p:sldId id="345" r:id="rId9"/>
    <p:sldId id="346" r:id="rId10"/>
    <p:sldId id="347" r:id="rId11"/>
    <p:sldId id="348" r:id="rId12"/>
    <p:sldId id="342" r:id="rId13"/>
    <p:sldId id="339" r:id="rId14"/>
    <p:sldId id="340" r:id="rId15"/>
    <p:sldId id="349" r:id="rId16"/>
    <p:sldId id="334" r:id="rId17"/>
    <p:sldId id="335" r:id="rId18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Hermes" initials="SH" lastIdx="2" clrIdx="0">
    <p:extLst>
      <p:ext uri="{19B8F6BF-5375-455C-9EA6-DF929625EA0E}">
        <p15:presenceInfo xmlns:p15="http://schemas.microsoft.com/office/powerpoint/2012/main" userId="50aece9801415c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A9BF8"/>
    <a:srgbClr val="FF33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8" autoAdjust="0"/>
    <p:restoredTop sz="88924"/>
  </p:normalViewPr>
  <p:slideViewPr>
    <p:cSldViewPr snapToGrid="0">
      <p:cViewPr varScale="1">
        <p:scale>
          <a:sx n="61" d="100"/>
          <a:sy n="61" d="100"/>
        </p:scale>
        <p:origin x="2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"/>
    </p:cViewPr>
  </p:sorterViewPr>
  <p:notesViewPr>
    <p:cSldViewPr snapToGrid="0">
      <p:cViewPr varScale="1">
        <p:scale>
          <a:sx n="61" d="100"/>
          <a:sy n="61" d="100"/>
        </p:scale>
        <p:origin x="337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D85B240-865B-4C38-9F33-041FBD01BA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8F06A4-D22D-4B63-B7FF-845BB0318F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C8CCF-98D8-45D9-BDB3-E0A42DBA987C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5AE19A-1ED3-42CD-90D8-26419C2E33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1229E4-70FC-495E-9F8E-E7A769B31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1077E-BBCB-4323-9096-40322CCCC1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66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3321-C403-4752-980F-1A1AED8930B5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9043D-B571-485D-ABB5-8E8A460C7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42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1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617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346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112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348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311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32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811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101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70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120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04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61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334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167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659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69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78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62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700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3058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3531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406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875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15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87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5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41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57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63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13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0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35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B728-F13A-4287-91AC-C193B4CB89E1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5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qvN6YPvu3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F501E307-B120-4EA9-8483-36E89C18806C}"/>
              </a:ext>
            </a:extLst>
          </p:cNvPr>
          <p:cNvSpPr/>
          <p:nvPr/>
        </p:nvSpPr>
        <p:spPr>
          <a:xfrm>
            <a:off x="627570" y="2388136"/>
            <a:ext cx="87093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Welkom</a:t>
            </a:r>
          </a:p>
        </p:txBody>
      </p:sp>
    </p:spTree>
    <p:extLst>
      <p:ext uri="{BB962C8B-B14F-4D97-AF65-F5344CB8AC3E}">
        <p14:creationId xmlns:p14="http://schemas.microsoft.com/office/powerpoint/2010/main" val="11274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oomdiagram: Magnetische schijf 20"/>
          <p:cNvSpPr/>
          <p:nvPr/>
        </p:nvSpPr>
        <p:spPr>
          <a:xfrm>
            <a:off x="1056177" y="4078338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1145123" y="445312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V</a:t>
            </a:r>
            <a:r>
              <a:rPr lang="nl-NL" dirty="0" smtClean="0"/>
              <a:t>erkoopprijs excl. BTW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1.2 Winst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1054054" y="3364993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218371" y="385185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BTW</a:t>
            </a:r>
            <a:endParaRPr lang="nl-NL" sz="2000" dirty="0"/>
          </a:p>
        </p:txBody>
      </p:sp>
      <p:sp>
        <p:nvSpPr>
          <p:cNvPr id="17" name="Stroomdiagram: Magnetische schijf 16"/>
          <p:cNvSpPr/>
          <p:nvPr/>
        </p:nvSpPr>
        <p:spPr>
          <a:xfrm>
            <a:off x="1054034" y="2686862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1054034" y="3028315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Verkoopprijs incl. BTW</a:t>
            </a:r>
            <a:endParaRPr lang="nl-NL" sz="2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4" y="1231278"/>
            <a:ext cx="8688196" cy="461665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BTW tot nu toe - oefening</a:t>
            </a:r>
            <a:endParaRPr lang="nl-NL" sz="2400" dirty="0"/>
          </a:p>
        </p:txBody>
      </p:sp>
      <p:sp>
        <p:nvSpPr>
          <p:cNvPr id="2" name="Pijl-omhoog 1"/>
          <p:cNvSpPr/>
          <p:nvPr/>
        </p:nvSpPr>
        <p:spPr>
          <a:xfrm>
            <a:off x="3200396" y="2730687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Magnetische schijf 11"/>
          <p:cNvSpPr/>
          <p:nvPr/>
        </p:nvSpPr>
        <p:spPr>
          <a:xfrm>
            <a:off x="4363257" y="4066146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4442638" y="457943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14" name="Stroomdiagram: Magnetische schijf 13"/>
          <p:cNvSpPr/>
          <p:nvPr/>
        </p:nvSpPr>
        <p:spPr>
          <a:xfrm>
            <a:off x="4361134" y="3352801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4556937" y="383965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21%</a:t>
            </a:r>
            <a:endParaRPr lang="nl-NL" sz="2000" dirty="0"/>
          </a:p>
        </p:txBody>
      </p:sp>
      <p:sp>
        <p:nvSpPr>
          <p:cNvPr id="16" name="Stroomdiagram: Magnetische schijf 15"/>
          <p:cNvSpPr/>
          <p:nvPr/>
        </p:nvSpPr>
        <p:spPr>
          <a:xfrm>
            <a:off x="4361114" y="2674670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4380029" y="315274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121%</a:t>
            </a:r>
            <a:endParaRPr lang="nl-NL" sz="2000" dirty="0"/>
          </a:p>
        </p:txBody>
      </p:sp>
      <p:sp>
        <p:nvSpPr>
          <p:cNvPr id="19" name="Pijl-omhoog 18"/>
          <p:cNvSpPr/>
          <p:nvPr/>
        </p:nvSpPr>
        <p:spPr>
          <a:xfrm>
            <a:off x="6507476" y="2718495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Stroomdiagram: Magnetische schijf 22"/>
          <p:cNvSpPr/>
          <p:nvPr/>
        </p:nvSpPr>
        <p:spPr>
          <a:xfrm>
            <a:off x="7746537" y="4066146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7794431" y="4583019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€ 347</a:t>
            </a:r>
            <a:endParaRPr lang="nl-NL" sz="2000" dirty="0"/>
          </a:p>
        </p:txBody>
      </p:sp>
      <p:sp>
        <p:nvSpPr>
          <p:cNvPr id="25" name="Stroomdiagram: Magnetische schijf 24"/>
          <p:cNvSpPr/>
          <p:nvPr/>
        </p:nvSpPr>
        <p:spPr>
          <a:xfrm>
            <a:off x="7744414" y="3352801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7908730" y="3866091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€ 72,87</a:t>
            </a:r>
            <a:endParaRPr lang="nl-NL" sz="2000" dirty="0"/>
          </a:p>
        </p:txBody>
      </p:sp>
      <p:sp>
        <p:nvSpPr>
          <p:cNvPr id="27" name="Stroomdiagram: Magnetische schijf 26"/>
          <p:cNvSpPr/>
          <p:nvPr/>
        </p:nvSpPr>
        <p:spPr>
          <a:xfrm>
            <a:off x="7744394" y="2674670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7655007" y="3208572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€ 419,87</a:t>
            </a:r>
            <a:endParaRPr lang="nl-NL" sz="2000" dirty="0"/>
          </a:p>
        </p:txBody>
      </p:sp>
      <p:sp>
        <p:nvSpPr>
          <p:cNvPr id="30" name="Pijl-omhoog 29"/>
          <p:cNvSpPr/>
          <p:nvPr/>
        </p:nvSpPr>
        <p:spPr>
          <a:xfrm>
            <a:off x="9890756" y="2718495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kstvak 30"/>
          <p:cNvSpPr txBox="1"/>
          <p:nvPr/>
        </p:nvSpPr>
        <p:spPr>
          <a:xfrm>
            <a:off x="9629124" y="3839658"/>
            <a:ext cx="2418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(€ 347 / 100) x 21</a:t>
            </a:r>
            <a:endParaRPr lang="nl-NL" sz="2000" dirty="0"/>
          </a:p>
        </p:txBody>
      </p:sp>
      <p:sp>
        <p:nvSpPr>
          <p:cNvPr id="33" name="Tekstvak 32"/>
          <p:cNvSpPr txBox="1"/>
          <p:nvPr/>
        </p:nvSpPr>
        <p:spPr>
          <a:xfrm>
            <a:off x="9683987" y="3041090"/>
            <a:ext cx="2418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(€ 347 / 100) x 121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57657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1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oomdiagram: Magnetische schijf 20"/>
          <p:cNvSpPr/>
          <p:nvPr/>
        </p:nvSpPr>
        <p:spPr>
          <a:xfrm>
            <a:off x="1056177" y="4078338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1145123" y="445312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V</a:t>
            </a:r>
            <a:r>
              <a:rPr lang="nl-NL" dirty="0" smtClean="0"/>
              <a:t>erkoopprijs excl. BTW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1.2 Winst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1054054" y="3364993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218371" y="385185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BTW</a:t>
            </a:r>
            <a:endParaRPr lang="nl-NL" sz="2000" dirty="0"/>
          </a:p>
        </p:txBody>
      </p:sp>
      <p:sp>
        <p:nvSpPr>
          <p:cNvPr id="17" name="Stroomdiagram: Magnetische schijf 16"/>
          <p:cNvSpPr/>
          <p:nvPr/>
        </p:nvSpPr>
        <p:spPr>
          <a:xfrm>
            <a:off x="1054034" y="2686862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1054034" y="3028315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Verkoopprijs incl. BTW</a:t>
            </a:r>
            <a:endParaRPr lang="nl-NL" sz="2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4" y="1231278"/>
            <a:ext cx="8688196" cy="461665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BTW tot nu toe - oefening</a:t>
            </a:r>
            <a:endParaRPr lang="nl-NL" sz="2400" dirty="0"/>
          </a:p>
        </p:txBody>
      </p:sp>
      <p:sp>
        <p:nvSpPr>
          <p:cNvPr id="2" name="Pijl-omhoog 1"/>
          <p:cNvSpPr/>
          <p:nvPr/>
        </p:nvSpPr>
        <p:spPr>
          <a:xfrm>
            <a:off x="3200396" y="2730687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Magnetische schijf 11"/>
          <p:cNvSpPr/>
          <p:nvPr/>
        </p:nvSpPr>
        <p:spPr>
          <a:xfrm>
            <a:off x="4363257" y="4066146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4442638" y="457943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14" name="Stroomdiagram: Magnetische schijf 13"/>
          <p:cNvSpPr/>
          <p:nvPr/>
        </p:nvSpPr>
        <p:spPr>
          <a:xfrm>
            <a:off x="4361134" y="3352801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4556937" y="383965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21%</a:t>
            </a:r>
            <a:endParaRPr lang="nl-NL" sz="2000" dirty="0"/>
          </a:p>
        </p:txBody>
      </p:sp>
      <p:sp>
        <p:nvSpPr>
          <p:cNvPr id="16" name="Stroomdiagram: Magnetische schijf 15"/>
          <p:cNvSpPr/>
          <p:nvPr/>
        </p:nvSpPr>
        <p:spPr>
          <a:xfrm>
            <a:off x="4361114" y="2674670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4380029" y="315274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121%</a:t>
            </a:r>
            <a:endParaRPr lang="nl-NL" sz="2000" dirty="0"/>
          </a:p>
        </p:txBody>
      </p:sp>
      <p:sp>
        <p:nvSpPr>
          <p:cNvPr id="19" name="Pijl-omhoog 18"/>
          <p:cNvSpPr/>
          <p:nvPr/>
        </p:nvSpPr>
        <p:spPr>
          <a:xfrm>
            <a:off x="6507476" y="2718495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Stroomdiagram: Magnetische schijf 22"/>
          <p:cNvSpPr/>
          <p:nvPr/>
        </p:nvSpPr>
        <p:spPr>
          <a:xfrm>
            <a:off x="7746537" y="4066146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7794431" y="4583019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€ 434,71</a:t>
            </a:r>
            <a:endParaRPr lang="nl-NL" sz="2000" dirty="0"/>
          </a:p>
        </p:txBody>
      </p:sp>
      <p:sp>
        <p:nvSpPr>
          <p:cNvPr id="25" name="Stroomdiagram: Magnetische schijf 24"/>
          <p:cNvSpPr/>
          <p:nvPr/>
        </p:nvSpPr>
        <p:spPr>
          <a:xfrm>
            <a:off x="7744414" y="3352801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7908730" y="3866091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€ 91,29</a:t>
            </a:r>
            <a:endParaRPr lang="nl-NL" sz="2000" dirty="0"/>
          </a:p>
        </p:txBody>
      </p:sp>
      <p:sp>
        <p:nvSpPr>
          <p:cNvPr id="27" name="Stroomdiagram: Magnetische schijf 26"/>
          <p:cNvSpPr/>
          <p:nvPr/>
        </p:nvSpPr>
        <p:spPr>
          <a:xfrm>
            <a:off x="7744394" y="2674670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7655007" y="3208572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€ 526</a:t>
            </a:r>
            <a:endParaRPr lang="nl-NL" sz="2000" dirty="0"/>
          </a:p>
        </p:txBody>
      </p:sp>
      <p:sp>
        <p:nvSpPr>
          <p:cNvPr id="30" name="Pijl-omhoog 29"/>
          <p:cNvSpPr/>
          <p:nvPr/>
        </p:nvSpPr>
        <p:spPr>
          <a:xfrm>
            <a:off x="9890756" y="2718495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kstvak 30"/>
          <p:cNvSpPr txBox="1"/>
          <p:nvPr/>
        </p:nvSpPr>
        <p:spPr>
          <a:xfrm>
            <a:off x="9629124" y="3839658"/>
            <a:ext cx="2418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(€ 526 / 121) x 21</a:t>
            </a:r>
            <a:endParaRPr lang="nl-NL" sz="2000" dirty="0"/>
          </a:p>
        </p:txBody>
      </p:sp>
      <p:sp>
        <p:nvSpPr>
          <p:cNvPr id="33" name="Tekstvak 32"/>
          <p:cNvSpPr txBox="1"/>
          <p:nvPr/>
        </p:nvSpPr>
        <p:spPr>
          <a:xfrm>
            <a:off x="9639025" y="4558463"/>
            <a:ext cx="2418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(€ 526 / 121) x 100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77604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24" grpId="0"/>
      <p:bldP spid="26" grpId="0"/>
      <p:bldP spid="31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48039" y="1003493"/>
            <a:ext cx="62751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Oefeningen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Maken 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2,4,6</a:t>
            </a:r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pagina 8</a:t>
            </a:r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</p:spTree>
    <p:extLst>
      <p:ext uri="{BB962C8B-B14F-4D97-AF65-F5344CB8AC3E}">
        <p14:creationId xmlns:p14="http://schemas.microsoft.com/office/powerpoint/2010/main" val="15337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1.3 BTW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500954"/>
            <a:ext cx="2930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</a:rPr>
              <a:t>BTW bij inkoop</a:t>
            </a:r>
          </a:p>
          <a:p>
            <a:r>
              <a:rPr lang="nl-NL" sz="2400" dirty="0">
                <a:ln w="0"/>
                <a:solidFill>
                  <a:schemeClr val="accent1"/>
                </a:solidFill>
              </a:rPr>
              <a:t>BTW bij verkoop</a:t>
            </a:r>
            <a:endParaRPr lang="nl-NL" sz="24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92A0667-09E6-4CAC-AD48-FAED3B3D666F}"/>
              </a:ext>
            </a:extLst>
          </p:cNvPr>
          <p:cNvSpPr txBox="1"/>
          <p:nvPr/>
        </p:nvSpPr>
        <p:spPr>
          <a:xfrm>
            <a:off x="811405" y="2705585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</a:rPr>
              <a:t>BTW bij inkoop - </a:t>
            </a:r>
            <a:r>
              <a:rPr lang="nl-NL" sz="2400" u="sng" dirty="0">
                <a:ln w="0"/>
                <a:solidFill>
                  <a:schemeClr val="accent1"/>
                </a:solidFill>
              </a:rPr>
              <a:t>voorbelasting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B4255E7-8352-4F8E-80CC-094FF12851F6}"/>
              </a:ext>
            </a:extLst>
          </p:cNvPr>
          <p:cNvSpPr txBox="1"/>
          <p:nvPr/>
        </p:nvSpPr>
        <p:spPr>
          <a:xfrm>
            <a:off x="811405" y="3229086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</a:rPr>
              <a:t>BTW bij verkoop – </a:t>
            </a:r>
            <a:r>
              <a:rPr lang="nl-NL" sz="2400" u="sng" dirty="0">
                <a:ln w="0"/>
                <a:solidFill>
                  <a:schemeClr val="accent1"/>
                </a:solidFill>
              </a:rPr>
              <a:t>te betalen btw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38AF77F-94FF-42B9-B622-8E591EDFCC04}"/>
              </a:ext>
            </a:extLst>
          </p:cNvPr>
          <p:cNvSpPr txBox="1"/>
          <p:nvPr/>
        </p:nvSpPr>
        <p:spPr>
          <a:xfrm>
            <a:off x="811405" y="3940286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</a:rPr>
              <a:t>Het SALDO van deze 2 heet </a:t>
            </a:r>
            <a:r>
              <a:rPr lang="nl-NL" sz="2400" u="sng" dirty="0">
                <a:ln w="0"/>
                <a:solidFill>
                  <a:schemeClr val="accent1"/>
                </a:solidFill>
              </a:rPr>
              <a:t>te verrekenen BTW </a:t>
            </a:r>
          </a:p>
        </p:txBody>
      </p:sp>
    </p:spTree>
    <p:extLst>
      <p:ext uri="{BB962C8B-B14F-4D97-AF65-F5344CB8AC3E}">
        <p14:creationId xmlns:p14="http://schemas.microsoft.com/office/powerpoint/2010/main" val="386228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1.3 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– te verrekenen BTW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608205" y="1500954"/>
            <a:ext cx="2325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</a:rPr>
              <a:t>BTW bij inkoop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0B321577-213E-4F26-9B12-1257A60DB9DC}"/>
              </a:ext>
            </a:extLst>
          </p:cNvPr>
          <p:cNvSpPr txBox="1"/>
          <p:nvPr/>
        </p:nvSpPr>
        <p:spPr>
          <a:xfrm>
            <a:off x="608204" y="2052915"/>
            <a:ext cx="2325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Inkoopprijs</a:t>
            </a:r>
          </a:p>
          <a:p>
            <a:r>
              <a:rPr lang="nl-NL" sz="2400" dirty="0">
                <a:ln w="0"/>
              </a:rPr>
              <a:t>BTW 21%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1A17037-2822-4B98-9486-04E92148499A}"/>
              </a:ext>
            </a:extLst>
          </p:cNvPr>
          <p:cNvSpPr txBox="1"/>
          <p:nvPr/>
        </p:nvSpPr>
        <p:spPr>
          <a:xfrm>
            <a:off x="608204" y="3018784"/>
            <a:ext cx="343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</a:rPr>
              <a:t>Inkoopfactuurprijs</a:t>
            </a:r>
            <a:endParaRPr lang="nl-NL" sz="2400" dirty="0">
              <a:ln w="0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B20D024-1C9E-4C9D-ABBB-4D9FB665E75B}"/>
              </a:ext>
            </a:extLst>
          </p:cNvPr>
          <p:cNvSpPr txBox="1"/>
          <p:nvPr/>
        </p:nvSpPr>
        <p:spPr>
          <a:xfrm>
            <a:off x="608203" y="2720275"/>
            <a:ext cx="343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-------------------  +/+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EC59964A-BD00-4078-8A48-BB509434B868}"/>
              </a:ext>
            </a:extLst>
          </p:cNvPr>
          <p:cNvSpPr txBox="1"/>
          <p:nvPr/>
        </p:nvSpPr>
        <p:spPr>
          <a:xfrm>
            <a:off x="4049904" y="2052915"/>
            <a:ext cx="2325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100%</a:t>
            </a:r>
          </a:p>
          <a:p>
            <a:r>
              <a:rPr lang="nl-NL" sz="2400" dirty="0">
                <a:ln w="0"/>
              </a:rPr>
              <a:t>21%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7749A14D-D90E-4B0D-B677-1E11C180C268}"/>
              </a:ext>
            </a:extLst>
          </p:cNvPr>
          <p:cNvSpPr txBox="1"/>
          <p:nvPr/>
        </p:nvSpPr>
        <p:spPr>
          <a:xfrm>
            <a:off x="4049904" y="3018784"/>
            <a:ext cx="343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121%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D677B0D7-F631-4E24-9083-6A622448F67E}"/>
              </a:ext>
            </a:extLst>
          </p:cNvPr>
          <p:cNvSpPr txBox="1"/>
          <p:nvPr/>
        </p:nvSpPr>
        <p:spPr>
          <a:xfrm>
            <a:off x="4049903" y="2720275"/>
            <a:ext cx="343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-----------  +/+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18F50720-6E4F-4036-88F3-92B7C8A70AD9}"/>
              </a:ext>
            </a:extLst>
          </p:cNvPr>
          <p:cNvSpPr txBox="1"/>
          <p:nvPr/>
        </p:nvSpPr>
        <p:spPr>
          <a:xfrm>
            <a:off x="6386705" y="2052915"/>
            <a:ext cx="1601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€ 200</a:t>
            </a:r>
          </a:p>
          <a:p>
            <a:r>
              <a:rPr lang="nl-NL" sz="2400" dirty="0">
                <a:ln w="0"/>
              </a:rPr>
              <a:t>€   42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EAF6309-1F45-4C90-81D8-F4356F1D427B}"/>
              </a:ext>
            </a:extLst>
          </p:cNvPr>
          <p:cNvSpPr txBox="1"/>
          <p:nvPr/>
        </p:nvSpPr>
        <p:spPr>
          <a:xfrm>
            <a:off x="6386705" y="3018784"/>
            <a:ext cx="160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€ 242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E67DCCB-DBA3-4166-BB4B-4464DE4A5CE3}"/>
              </a:ext>
            </a:extLst>
          </p:cNvPr>
          <p:cNvSpPr txBox="1"/>
          <p:nvPr/>
        </p:nvSpPr>
        <p:spPr>
          <a:xfrm>
            <a:off x="6386703" y="2720275"/>
            <a:ext cx="2336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-----------  +/+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3D4A34C8-FEC3-4069-A29E-0DE40EDCE517}"/>
              </a:ext>
            </a:extLst>
          </p:cNvPr>
          <p:cNvSpPr txBox="1"/>
          <p:nvPr/>
        </p:nvSpPr>
        <p:spPr>
          <a:xfrm>
            <a:off x="608203" y="3615321"/>
            <a:ext cx="2884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</a:rPr>
              <a:t>BTW bij verkoop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6794BAF2-6459-462E-9B20-7C97F7810F13}"/>
              </a:ext>
            </a:extLst>
          </p:cNvPr>
          <p:cNvSpPr txBox="1"/>
          <p:nvPr/>
        </p:nvSpPr>
        <p:spPr>
          <a:xfrm>
            <a:off x="608204" y="4113535"/>
            <a:ext cx="2325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Verkoopprijs</a:t>
            </a:r>
          </a:p>
          <a:p>
            <a:r>
              <a:rPr lang="nl-NL" sz="2400" dirty="0">
                <a:ln w="0"/>
              </a:rPr>
              <a:t>BTW 21%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9D0BCECD-3DF2-477B-94C3-A69FB01FE454}"/>
              </a:ext>
            </a:extLst>
          </p:cNvPr>
          <p:cNvSpPr txBox="1"/>
          <p:nvPr/>
        </p:nvSpPr>
        <p:spPr>
          <a:xfrm>
            <a:off x="608204" y="5079404"/>
            <a:ext cx="343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Verkoopprijs incl. btw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6D902719-7DE4-43ED-A78F-96DC294CC753}"/>
              </a:ext>
            </a:extLst>
          </p:cNvPr>
          <p:cNvSpPr txBox="1"/>
          <p:nvPr/>
        </p:nvSpPr>
        <p:spPr>
          <a:xfrm>
            <a:off x="608203" y="4780895"/>
            <a:ext cx="343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-------------------  +/+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370700C0-77DF-4455-A303-20ECDEA0F976}"/>
              </a:ext>
            </a:extLst>
          </p:cNvPr>
          <p:cNvSpPr txBox="1"/>
          <p:nvPr/>
        </p:nvSpPr>
        <p:spPr>
          <a:xfrm>
            <a:off x="4049904" y="4113535"/>
            <a:ext cx="2325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100%</a:t>
            </a:r>
          </a:p>
          <a:p>
            <a:r>
              <a:rPr lang="nl-NL" sz="2400" dirty="0">
                <a:ln w="0"/>
              </a:rPr>
              <a:t>21%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9F900A89-67E5-4C2C-B4BD-60F1E324ABCC}"/>
              </a:ext>
            </a:extLst>
          </p:cNvPr>
          <p:cNvSpPr txBox="1"/>
          <p:nvPr/>
        </p:nvSpPr>
        <p:spPr>
          <a:xfrm>
            <a:off x="4049904" y="5079404"/>
            <a:ext cx="343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121%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603AFC7-788D-45CF-98BA-E807B552DFA4}"/>
              </a:ext>
            </a:extLst>
          </p:cNvPr>
          <p:cNvSpPr txBox="1"/>
          <p:nvPr/>
        </p:nvSpPr>
        <p:spPr>
          <a:xfrm>
            <a:off x="4049903" y="4780895"/>
            <a:ext cx="343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-----------  +/+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20FF412B-5CFC-47D6-91F8-15F12B413E88}"/>
              </a:ext>
            </a:extLst>
          </p:cNvPr>
          <p:cNvSpPr txBox="1"/>
          <p:nvPr/>
        </p:nvSpPr>
        <p:spPr>
          <a:xfrm>
            <a:off x="6386704" y="4113535"/>
            <a:ext cx="2325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€ 400</a:t>
            </a:r>
          </a:p>
          <a:p>
            <a:r>
              <a:rPr lang="nl-NL" sz="2400" dirty="0">
                <a:ln w="0"/>
              </a:rPr>
              <a:t>€   84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C0035C9A-F763-4CAA-90B2-4C5502EB5AAB}"/>
              </a:ext>
            </a:extLst>
          </p:cNvPr>
          <p:cNvSpPr txBox="1"/>
          <p:nvPr/>
        </p:nvSpPr>
        <p:spPr>
          <a:xfrm>
            <a:off x="6386705" y="5079404"/>
            <a:ext cx="160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€ 484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7824DCFD-29F0-4133-A126-84AB20540EDC}"/>
              </a:ext>
            </a:extLst>
          </p:cNvPr>
          <p:cNvSpPr txBox="1"/>
          <p:nvPr/>
        </p:nvSpPr>
        <p:spPr>
          <a:xfrm>
            <a:off x="6386703" y="4780895"/>
            <a:ext cx="2336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-----------  +/+</a:t>
            </a:r>
          </a:p>
        </p:txBody>
      </p:sp>
      <p:sp>
        <p:nvSpPr>
          <p:cNvPr id="2" name="Ovaal 1">
            <a:extLst>
              <a:ext uri="{FF2B5EF4-FFF2-40B4-BE49-F238E27FC236}">
                <a16:creationId xmlns:a16="http://schemas.microsoft.com/office/drawing/2014/main" id="{9CCFBB7F-4E74-447E-A7B0-551B6DFFA3F6}"/>
              </a:ext>
            </a:extLst>
          </p:cNvPr>
          <p:cNvSpPr/>
          <p:nvPr/>
        </p:nvSpPr>
        <p:spPr>
          <a:xfrm>
            <a:off x="6452300" y="4411562"/>
            <a:ext cx="1028000" cy="667842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7" name="Ovaal 36">
            <a:extLst>
              <a:ext uri="{FF2B5EF4-FFF2-40B4-BE49-F238E27FC236}">
                <a16:creationId xmlns:a16="http://schemas.microsoft.com/office/drawing/2014/main" id="{6217E572-9C23-4B43-8036-3DE73BEC6989}"/>
              </a:ext>
            </a:extLst>
          </p:cNvPr>
          <p:cNvSpPr/>
          <p:nvPr/>
        </p:nvSpPr>
        <p:spPr>
          <a:xfrm>
            <a:off x="6386701" y="2338583"/>
            <a:ext cx="1028000" cy="667842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8FCAA9E6-6CD5-4BEE-B439-B13C0AC40125}"/>
              </a:ext>
            </a:extLst>
          </p:cNvPr>
          <p:cNvSpPr txBox="1"/>
          <p:nvPr/>
        </p:nvSpPr>
        <p:spPr>
          <a:xfrm>
            <a:off x="608203" y="5839578"/>
            <a:ext cx="2325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Te betalen BTW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9DF39125-EFAD-4050-B0C0-569CDB9A6D3E}"/>
              </a:ext>
            </a:extLst>
          </p:cNvPr>
          <p:cNvSpPr txBox="1"/>
          <p:nvPr/>
        </p:nvSpPr>
        <p:spPr>
          <a:xfrm>
            <a:off x="4126806" y="5817741"/>
            <a:ext cx="2325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Voorbelasting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A3ABE2F2-3FFA-4CF5-9135-B35DC4379E87}"/>
              </a:ext>
            </a:extLst>
          </p:cNvPr>
          <p:cNvSpPr txBox="1"/>
          <p:nvPr/>
        </p:nvSpPr>
        <p:spPr>
          <a:xfrm>
            <a:off x="7636651" y="5800174"/>
            <a:ext cx="320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Te verrekenen BTW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6DACCCF6-7614-44BB-8E23-4547A711631C}"/>
              </a:ext>
            </a:extLst>
          </p:cNvPr>
          <p:cNvSpPr txBox="1"/>
          <p:nvPr/>
        </p:nvSpPr>
        <p:spPr>
          <a:xfrm>
            <a:off x="624313" y="6253900"/>
            <a:ext cx="2325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€ 84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99E33709-40CE-43FE-93D2-D67238EDBCDC}"/>
              </a:ext>
            </a:extLst>
          </p:cNvPr>
          <p:cNvSpPr txBox="1"/>
          <p:nvPr/>
        </p:nvSpPr>
        <p:spPr>
          <a:xfrm>
            <a:off x="4110695" y="6253900"/>
            <a:ext cx="2325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€ 42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6018A2BF-88B7-49F0-9CAC-2D3FD4F09D12}"/>
              </a:ext>
            </a:extLst>
          </p:cNvPr>
          <p:cNvSpPr txBox="1"/>
          <p:nvPr/>
        </p:nvSpPr>
        <p:spPr>
          <a:xfrm>
            <a:off x="7647877" y="6206878"/>
            <a:ext cx="2804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€ 84 - € 42 = € 42 </a:t>
            </a:r>
          </a:p>
        </p:txBody>
      </p:sp>
    </p:spTree>
    <p:extLst>
      <p:ext uri="{BB962C8B-B14F-4D97-AF65-F5344CB8AC3E}">
        <p14:creationId xmlns:p14="http://schemas.microsoft.com/office/powerpoint/2010/main" val="224049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2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6836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1.3 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– toegevoegde waarde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tx1"/>
                </a:solidFill>
              </a:rPr>
              <a:t>Com Cal – </a:t>
            </a:r>
            <a:r>
              <a:rPr lang="nl-NL" sz="2400" dirty="0" err="1">
                <a:solidFill>
                  <a:schemeClr val="tx1"/>
                </a:solidFill>
              </a:rPr>
              <a:t>Hfdst</a:t>
            </a:r>
            <a:r>
              <a:rPr lang="nl-NL" sz="2400" dirty="0">
                <a:solidFill>
                  <a:schemeClr val="tx1"/>
                </a:solidFill>
              </a:rPr>
              <a:t>. 1 Omzet en winst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6514374" y="2078470"/>
            <a:ext cx="4410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</a:rPr>
              <a:t>Toegevoegde waarde is:</a:t>
            </a:r>
          </a:p>
          <a:p>
            <a:endParaRPr lang="nl-NL" sz="2400" dirty="0">
              <a:ln w="0"/>
              <a:solidFill>
                <a:schemeClr val="accent1"/>
              </a:solidFill>
            </a:endParaRPr>
          </a:p>
          <a:p>
            <a:r>
              <a:rPr lang="nl-NL" sz="2400" dirty="0" smtClean="0"/>
              <a:t>Verkoopprijs </a:t>
            </a:r>
            <a:r>
              <a:rPr lang="nl-NL" sz="2400" dirty="0" err="1" smtClean="0"/>
              <a:t>excl</a:t>
            </a:r>
            <a:r>
              <a:rPr lang="nl-NL" sz="2400" dirty="0" smtClean="0"/>
              <a:t> BTW -/-</a:t>
            </a:r>
          </a:p>
          <a:p>
            <a:r>
              <a:rPr lang="nl-NL" sz="2400" dirty="0" smtClean="0"/>
              <a:t>Inkoopprijs </a:t>
            </a:r>
            <a:r>
              <a:rPr lang="nl-NL" sz="2400" dirty="0" err="1" smtClean="0"/>
              <a:t>excl</a:t>
            </a:r>
            <a:r>
              <a:rPr lang="nl-NL" sz="2400" dirty="0" smtClean="0"/>
              <a:t> BTW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6514374" y="3838074"/>
            <a:ext cx="4097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€ 400 -/- € 200 = € 200</a:t>
            </a:r>
          </a:p>
          <a:p>
            <a:endParaRPr lang="nl-NL" sz="2400" dirty="0"/>
          </a:p>
          <a:p>
            <a:r>
              <a:rPr lang="nl-NL" sz="2400" dirty="0" smtClean="0"/>
              <a:t>21% van € 200 = € 42</a:t>
            </a:r>
            <a:endParaRPr lang="nl-NL" sz="24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40181">
            <a:off x="230231" y="1894550"/>
            <a:ext cx="5734301" cy="296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29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62751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Oefeningen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Maken </a:t>
            </a:r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7-15 pagina 11</a:t>
            </a:r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en uploaden in classroom (maak ik nog aan) </a:t>
            </a:r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</p:spTree>
    <p:extLst>
      <p:ext uri="{BB962C8B-B14F-4D97-AF65-F5344CB8AC3E}">
        <p14:creationId xmlns:p14="http://schemas.microsoft.com/office/powerpoint/2010/main" val="11689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Bedrijfseconomie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2 Opbrengsten en kosten, inkomsten en uitgaven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Herhaling Leerdoelen: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ED7B4-628A-4A24-9FC3-C2104176B8A4}"/>
              </a:ext>
            </a:extLst>
          </p:cNvPr>
          <p:cNvSpPr txBox="1"/>
          <p:nvPr/>
        </p:nvSpPr>
        <p:spPr>
          <a:xfrm>
            <a:off x="1192405" y="1747100"/>
            <a:ext cx="66180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Als het goed is heb je beginnend inzicht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Winst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afdragen en </a:t>
            </a: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voorbelasting</a:t>
            </a:r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10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E163C6D-54BD-4DDC-82F2-5CE59E9FDAAF}"/>
              </a:ext>
            </a:extLst>
          </p:cNvPr>
          <p:cNvSpPr/>
          <p:nvPr/>
        </p:nvSpPr>
        <p:spPr>
          <a:xfrm>
            <a:off x="1605886" y="1443841"/>
            <a:ext cx="710541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Paragraaf 1.1 / 1.2 / 1.3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Paar opdrachten maken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Werken aan huiswerk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Herhalen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Evaluatie</a:t>
            </a:r>
          </a:p>
          <a:p>
            <a:endParaRPr lang="nl-NL" sz="360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2AF1CD7B-B295-4DE0-96E7-D589BD504681}"/>
              </a:ext>
            </a:extLst>
          </p:cNvPr>
          <p:cNvSpPr/>
          <p:nvPr/>
        </p:nvSpPr>
        <p:spPr>
          <a:xfrm>
            <a:off x="1132896" y="859066"/>
            <a:ext cx="40166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32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Today’s</a:t>
            </a:r>
            <a:r>
              <a:rPr lang="nl-NL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nl-NL" sz="32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to</a:t>
            </a:r>
            <a:r>
              <a:rPr lang="nl-NL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-do-list: </a:t>
            </a:r>
          </a:p>
        </p:txBody>
      </p:sp>
    </p:spTree>
    <p:extLst>
      <p:ext uri="{BB962C8B-B14F-4D97-AF65-F5344CB8AC3E}">
        <p14:creationId xmlns:p14="http://schemas.microsoft.com/office/powerpoint/2010/main" val="25754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Leerdoelen: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1192405" y="1747100"/>
            <a:ext cx="66180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 de les hebben we inzicht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Winst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afdragen en voorbelasting</a:t>
            </a:r>
          </a:p>
        </p:txBody>
      </p:sp>
    </p:spTree>
    <p:extLst>
      <p:ext uri="{BB962C8B-B14F-4D97-AF65-F5344CB8AC3E}">
        <p14:creationId xmlns:p14="http://schemas.microsoft.com/office/powerpoint/2010/main" val="4232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1.2 Winst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4" y="1231278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Ondernemingen willen winst maken. Wanneer maak je winst?</a:t>
            </a:r>
            <a:endParaRPr lang="nl-NL" sz="24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E3A0DC8-9A56-4072-961F-8950F548925D}"/>
              </a:ext>
            </a:extLst>
          </p:cNvPr>
          <p:cNvSpPr txBox="1"/>
          <p:nvPr/>
        </p:nvSpPr>
        <p:spPr>
          <a:xfrm>
            <a:off x="810008" y="1903906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Opbrengst van de verkopen &gt; kosten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44AD481F-5906-4164-874D-625EE8F9FDDD}"/>
              </a:ext>
            </a:extLst>
          </p:cNvPr>
          <p:cNvSpPr txBox="1"/>
          <p:nvPr/>
        </p:nvSpPr>
        <p:spPr>
          <a:xfrm>
            <a:off x="810008" y="2680492"/>
            <a:ext cx="3393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Handelsonderneming: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D37CC51-5EFF-4E5A-BF07-9090A8BE7D30}"/>
              </a:ext>
            </a:extLst>
          </p:cNvPr>
          <p:cNvSpPr txBox="1"/>
          <p:nvPr/>
        </p:nvSpPr>
        <p:spPr>
          <a:xfrm>
            <a:off x="810008" y="3134714"/>
            <a:ext cx="6035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Inkopen </a:t>
            </a:r>
            <a:r>
              <a:rPr lang="nl-NL" sz="2400" dirty="0">
                <a:ln w="0"/>
                <a:sym typeface="Wingdings" panose="05000000000000000000" pitchFamily="2" charset="2"/>
              </a:rPr>
              <a:t> verkopen tegen hogere prijs</a:t>
            </a:r>
            <a:r>
              <a:rPr lang="nl-NL" sz="2400" dirty="0">
                <a:ln w="0"/>
              </a:rPr>
              <a:t> 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CAA6430-A335-4011-B23F-0255488DDDA6}"/>
              </a:ext>
            </a:extLst>
          </p:cNvPr>
          <p:cNvSpPr txBox="1"/>
          <p:nvPr/>
        </p:nvSpPr>
        <p:spPr>
          <a:xfrm>
            <a:off x="810008" y="3588936"/>
            <a:ext cx="792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Verschil tussen verkoopprijs en inkoopprijs = </a:t>
            </a:r>
            <a:r>
              <a:rPr lang="nl-NL" sz="2400" u="sng" dirty="0">
                <a:ln w="0"/>
              </a:rPr>
              <a:t>brutowinst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E1AA278-AA07-4AD7-B95D-2FA76C0CF6AD}"/>
              </a:ext>
            </a:extLst>
          </p:cNvPr>
          <p:cNvSpPr txBox="1"/>
          <p:nvPr/>
        </p:nvSpPr>
        <p:spPr>
          <a:xfrm>
            <a:off x="810008" y="3991659"/>
            <a:ext cx="792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Brutowinst – kosten = </a:t>
            </a:r>
            <a:r>
              <a:rPr lang="nl-NL" sz="2400" u="sng" dirty="0">
                <a:ln w="0"/>
              </a:rPr>
              <a:t>nettowinst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509AC87D-E2E5-4CAA-8B0B-8FCCBB9D8395}"/>
              </a:ext>
            </a:extLst>
          </p:cNvPr>
          <p:cNvSpPr txBox="1"/>
          <p:nvPr/>
        </p:nvSpPr>
        <p:spPr>
          <a:xfrm>
            <a:off x="810008" y="4625214"/>
            <a:ext cx="3393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Dienstverlener: 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07ECCE4-854C-419D-B465-40F41C58E25A}"/>
              </a:ext>
            </a:extLst>
          </p:cNvPr>
          <p:cNvSpPr txBox="1"/>
          <p:nvPr/>
        </p:nvSpPr>
        <p:spPr>
          <a:xfrm>
            <a:off x="810008" y="5043133"/>
            <a:ext cx="792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Verkoopprijs – kosten = nettowinst</a:t>
            </a:r>
          </a:p>
        </p:txBody>
      </p:sp>
    </p:spTree>
    <p:extLst>
      <p:ext uri="{BB962C8B-B14F-4D97-AF65-F5344CB8AC3E}">
        <p14:creationId xmlns:p14="http://schemas.microsoft.com/office/powerpoint/2010/main" val="310759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roomdiagram: Magnetische schijf 18"/>
          <p:cNvSpPr/>
          <p:nvPr/>
        </p:nvSpPr>
        <p:spPr>
          <a:xfrm>
            <a:off x="3959306" y="5367529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1.2 Winst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1054054" y="3858769"/>
            <a:ext cx="1844594" cy="1088136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218371" y="4345626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Brutowinst</a:t>
            </a:r>
            <a:endParaRPr lang="nl-NL" sz="2000" dirty="0"/>
          </a:p>
        </p:txBody>
      </p:sp>
      <p:sp>
        <p:nvSpPr>
          <p:cNvPr id="17" name="Stroomdiagram: Magnetische schijf 16"/>
          <p:cNvSpPr/>
          <p:nvPr/>
        </p:nvSpPr>
        <p:spPr>
          <a:xfrm>
            <a:off x="4537918" y="3443664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4174102" y="5804688"/>
            <a:ext cx="1552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Nettowinst</a:t>
            </a:r>
            <a:endParaRPr lang="nl-NL" sz="2000" dirty="0"/>
          </a:p>
        </p:txBody>
      </p:sp>
      <p:sp>
        <p:nvSpPr>
          <p:cNvPr id="20" name="Tekstvak 19"/>
          <p:cNvSpPr txBox="1"/>
          <p:nvPr/>
        </p:nvSpPr>
        <p:spPr>
          <a:xfrm>
            <a:off x="4693091" y="389021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Kosten</a:t>
            </a:r>
            <a:endParaRPr lang="nl-NL" sz="2000" dirty="0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1392382" y="2615185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1481328" y="2989976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Inkoopwaarde omzet (IWO)</a:t>
            </a:r>
            <a:endParaRPr lang="nl-NL" dirty="0"/>
          </a:p>
        </p:txBody>
      </p:sp>
      <p:sp>
        <p:nvSpPr>
          <p:cNvPr id="30" name="Stroomdiagram: Magnetische schijf 29"/>
          <p:cNvSpPr/>
          <p:nvPr/>
        </p:nvSpPr>
        <p:spPr>
          <a:xfrm>
            <a:off x="7226254" y="2326037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kstvak 30"/>
          <p:cNvSpPr txBox="1"/>
          <p:nvPr/>
        </p:nvSpPr>
        <p:spPr>
          <a:xfrm>
            <a:off x="7436566" y="2699201"/>
            <a:ext cx="141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Verkopen/Omzet</a:t>
            </a:r>
            <a:endParaRPr lang="nl-NL" sz="2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4" y="1231278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winst berekening tot nu toe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4539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roomdiagram: Magnetische schijf 18"/>
          <p:cNvSpPr/>
          <p:nvPr/>
        </p:nvSpPr>
        <p:spPr>
          <a:xfrm>
            <a:off x="931026" y="4929753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1145822" y="5366912"/>
            <a:ext cx="1552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Nettowinst</a:t>
            </a:r>
            <a:endParaRPr lang="nl-NL" sz="2000" dirty="0"/>
          </a:p>
        </p:txBody>
      </p:sp>
      <p:sp>
        <p:nvSpPr>
          <p:cNvPr id="17" name="Stroomdiagram: Magnetische schijf 16"/>
          <p:cNvSpPr/>
          <p:nvPr/>
        </p:nvSpPr>
        <p:spPr>
          <a:xfrm>
            <a:off x="932065" y="4159324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1087238" y="460587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Kosten</a:t>
            </a:r>
            <a:endParaRPr lang="nl-NL" sz="20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1.2 Winst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931026" y="3396800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095343" y="388365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Brutowinst</a:t>
            </a:r>
            <a:endParaRPr lang="nl-NL" sz="2000" dirty="0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933104" y="2681828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1022050" y="305661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Inkoopwaarde omzet (IWO)</a:t>
            </a:r>
            <a:endParaRPr lang="nl-NL" dirty="0"/>
          </a:p>
        </p:txBody>
      </p:sp>
      <p:sp>
        <p:nvSpPr>
          <p:cNvPr id="30" name="Stroomdiagram: Magnetische schijf 29"/>
          <p:cNvSpPr/>
          <p:nvPr/>
        </p:nvSpPr>
        <p:spPr>
          <a:xfrm>
            <a:off x="935182" y="1918485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Tekstvak 30"/>
          <p:cNvSpPr txBox="1"/>
          <p:nvPr/>
        </p:nvSpPr>
        <p:spPr>
          <a:xfrm>
            <a:off x="1145494" y="2291649"/>
            <a:ext cx="141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Verkopen/Omzet</a:t>
            </a:r>
            <a:endParaRPr lang="nl-NL" sz="2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946332" y="1341304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winst berekening tot nu toe</a:t>
            </a:r>
            <a:endParaRPr lang="nl-NL" sz="2400" dirty="0"/>
          </a:p>
        </p:txBody>
      </p:sp>
      <p:sp>
        <p:nvSpPr>
          <p:cNvPr id="10" name="Pijl-omlaag 9"/>
          <p:cNvSpPr/>
          <p:nvPr/>
        </p:nvSpPr>
        <p:spPr>
          <a:xfrm>
            <a:off x="3054096" y="2282505"/>
            <a:ext cx="171260" cy="340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Stroomdiagram: Magnetische schijf 22"/>
          <p:cNvSpPr/>
          <p:nvPr/>
        </p:nvSpPr>
        <p:spPr>
          <a:xfrm>
            <a:off x="3954642" y="4935849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4207244" y="5350319"/>
            <a:ext cx="131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10%</a:t>
            </a:r>
          </a:p>
        </p:txBody>
      </p:sp>
      <p:sp>
        <p:nvSpPr>
          <p:cNvPr id="25" name="Stroomdiagram: Magnetische schijf 24"/>
          <p:cNvSpPr/>
          <p:nvPr/>
        </p:nvSpPr>
        <p:spPr>
          <a:xfrm>
            <a:off x="3955681" y="4165420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4157382" y="4612644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50%</a:t>
            </a:r>
            <a:endParaRPr lang="nl-NL" sz="2000" dirty="0"/>
          </a:p>
        </p:txBody>
      </p:sp>
      <p:sp>
        <p:nvSpPr>
          <p:cNvPr id="27" name="Stroomdiagram: Magnetische schijf 26"/>
          <p:cNvSpPr/>
          <p:nvPr/>
        </p:nvSpPr>
        <p:spPr>
          <a:xfrm>
            <a:off x="3954642" y="3402896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4157382" y="3893606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60%</a:t>
            </a:r>
          </a:p>
        </p:txBody>
      </p:sp>
      <p:sp>
        <p:nvSpPr>
          <p:cNvPr id="33" name="Stroomdiagram: Magnetische schijf 32"/>
          <p:cNvSpPr/>
          <p:nvPr/>
        </p:nvSpPr>
        <p:spPr>
          <a:xfrm>
            <a:off x="3956720" y="2687924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4045665" y="3237132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40</a:t>
            </a:r>
            <a:r>
              <a:rPr lang="nl-NL" dirty="0" smtClean="0"/>
              <a:t>%</a:t>
            </a:r>
            <a:endParaRPr lang="nl-NL" dirty="0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3958798" y="1924581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4159965" y="244383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37" name="Pijl-omlaag 36"/>
          <p:cNvSpPr/>
          <p:nvPr/>
        </p:nvSpPr>
        <p:spPr>
          <a:xfrm>
            <a:off x="6077712" y="2288601"/>
            <a:ext cx="171260" cy="340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Stroomdiagram: Magnetische schijf 37"/>
          <p:cNvSpPr/>
          <p:nvPr/>
        </p:nvSpPr>
        <p:spPr>
          <a:xfrm>
            <a:off x="7270866" y="4923657"/>
            <a:ext cx="1844594" cy="1088136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/>
          <p:cNvSpPr txBox="1"/>
          <p:nvPr/>
        </p:nvSpPr>
        <p:spPr>
          <a:xfrm>
            <a:off x="7523468" y="5338127"/>
            <a:ext cx="131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€10.000</a:t>
            </a:r>
          </a:p>
        </p:txBody>
      </p:sp>
      <p:sp>
        <p:nvSpPr>
          <p:cNvPr id="40" name="Stroomdiagram: Magnetische schijf 39"/>
          <p:cNvSpPr/>
          <p:nvPr/>
        </p:nvSpPr>
        <p:spPr>
          <a:xfrm>
            <a:off x="7271905" y="4153228"/>
            <a:ext cx="1844594" cy="1088136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kstvak 40"/>
          <p:cNvSpPr txBox="1"/>
          <p:nvPr/>
        </p:nvSpPr>
        <p:spPr>
          <a:xfrm>
            <a:off x="7473606" y="4600452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50.000</a:t>
            </a:r>
            <a:endParaRPr lang="nl-NL" sz="2000" dirty="0"/>
          </a:p>
        </p:txBody>
      </p:sp>
      <p:sp>
        <p:nvSpPr>
          <p:cNvPr id="42" name="Stroomdiagram: Magnetische schijf 41"/>
          <p:cNvSpPr/>
          <p:nvPr/>
        </p:nvSpPr>
        <p:spPr>
          <a:xfrm>
            <a:off x="7270866" y="3390704"/>
            <a:ext cx="1844594" cy="1088136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7473606" y="3881414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€60.000</a:t>
            </a:r>
          </a:p>
        </p:txBody>
      </p:sp>
      <p:sp>
        <p:nvSpPr>
          <p:cNvPr id="44" name="Stroomdiagram: Magnetische schijf 43"/>
          <p:cNvSpPr/>
          <p:nvPr/>
        </p:nvSpPr>
        <p:spPr>
          <a:xfrm>
            <a:off x="7272944" y="2675732"/>
            <a:ext cx="1844594" cy="1088136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7361889" y="3224940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€</a:t>
            </a:r>
            <a:r>
              <a:rPr lang="nl-NL" sz="2000" dirty="0" smtClean="0"/>
              <a:t>40.000</a:t>
            </a:r>
            <a:endParaRPr lang="nl-NL" dirty="0"/>
          </a:p>
        </p:txBody>
      </p:sp>
      <p:sp>
        <p:nvSpPr>
          <p:cNvPr id="46" name="Stroomdiagram: Magnetische schijf 45"/>
          <p:cNvSpPr/>
          <p:nvPr/>
        </p:nvSpPr>
        <p:spPr>
          <a:xfrm>
            <a:off x="7275022" y="1912389"/>
            <a:ext cx="1844594" cy="1088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7476189" y="243163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€100.000</a:t>
            </a:r>
            <a:endParaRPr lang="nl-NL" sz="2000" dirty="0"/>
          </a:p>
        </p:txBody>
      </p:sp>
      <p:sp>
        <p:nvSpPr>
          <p:cNvPr id="48" name="Pijl-omlaag 47"/>
          <p:cNvSpPr/>
          <p:nvPr/>
        </p:nvSpPr>
        <p:spPr>
          <a:xfrm>
            <a:off x="9393936" y="2276409"/>
            <a:ext cx="171260" cy="3405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07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/>
      <p:bldP spid="17" grpId="0" animBg="1"/>
      <p:bldP spid="20" grpId="0"/>
      <p:bldP spid="3" grpId="0" animBg="1"/>
      <p:bldP spid="4" grpId="0"/>
      <p:bldP spid="21" grpId="0" animBg="1"/>
      <p:bldP spid="29" grpId="0"/>
      <p:bldP spid="30" grpId="0" animBg="1"/>
      <p:bldP spid="31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33" grpId="0" animBg="1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1.3 BTW</a:t>
            </a:r>
            <a:endParaRPr lang="nl-NL" sz="28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4" y="1231278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elasting over de </a:t>
            </a:r>
            <a:r>
              <a:rPr lang="nl-NL" sz="2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</a:t>
            </a: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oegevoegde </a:t>
            </a:r>
            <a:r>
              <a:rPr lang="nl-NL" sz="2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aarde</a:t>
            </a:r>
            <a:endParaRPr lang="nl-NL" sz="24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E3A0DC8-9A56-4072-961F-8950F548925D}"/>
              </a:ext>
            </a:extLst>
          </p:cNvPr>
          <p:cNvSpPr txBox="1"/>
          <p:nvPr/>
        </p:nvSpPr>
        <p:spPr>
          <a:xfrm>
            <a:off x="898908" y="3245038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3 Tarieven: </a:t>
            </a:r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D37CC51-5EFF-4E5A-BF07-9090A8BE7D30}"/>
              </a:ext>
            </a:extLst>
          </p:cNvPr>
          <p:cNvSpPr txBox="1"/>
          <p:nvPr/>
        </p:nvSpPr>
        <p:spPr>
          <a:xfrm>
            <a:off x="898908" y="3704652"/>
            <a:ext cx="866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0% </a:t>
            </a:r>
          </a:p>
          <a:p>
            <a:r>
              <a:rPr lang="nl-NL" sz="2400" dirty="0">
                <a:ln w="0"/>
              </a:rPr>
              <a:t>9%</a:t>
            </a:r>
          </a:p>
          <a:p>
            <a:r>
              <a:rPr lang="nl-NL" sz="2400" dirty="0">
                <a:ln w="0"/>
              </a:rPr>
              <a:t>21%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BBE9064-9F2A-433A-9840-AAADFC6B5570}"/>
              </a:ext>
            </a:extLst>
          </p:cNvPr>
          <p:cNvSpPr txBox="1"/>
          <p:nvPr/>
        </p:nvSpPr>
        <p:spPr>
          <a:xfrm>
            <a:off x="1965708" y="3699745"/>
            <a:ext cx="9505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leveringen aan buitenland, leveringen aan schepen en vliegtuigen </a:t>
            </a:r>
          </a:p>
          <a:p>
            <a:r>
              <a:rPr lang="nl-NL" sz="2400" dirty="0">
                <a:ln w="0"/>
              </a:rPr>
              <a:t>eerste levensbehoeften</a:t>
            </a:r>
          </a:p>
          <a:p>
            <a:r>
              <a:rPr lang="nl-NL" sz="2400" dirty="0">
                <a:ln w="0"/>
              </a:rPr>
              <a:t>al het overige</a:t>
            </a:r>
          </a:p>
        </p:txBody>
      </p:sp>
      <p:pic>
        <p:nvPicPr>
          <p:cNvPr id="3" name="Afbeelding 2" descr="Film Movies Cinema · Free image on Pixabay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04" y="1954789"/>
            <a:ext cx="3371273" cy="108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1.2 Winst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1054054" y="3858769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218371" y="4345626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BTW</a:t>
            </a:r>
            <a:endParaRPr lang="nl-NL" sz="2000" dirty="0"/>
          </a:p>
        </p:txBody>
      </p:sp>
      <p:sp>
        <p:nvSpPr>
          <p:cNvPr id="17" name="Stroomdiagram: Magnetische schijf 16"/>
          <p:cNvSpPr/>
          <p:nvPr/>
        </p:nvSpPr>
        <p:spPr>
          <a:xfrm>
            <a:off x="4537918" y="3443664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4537918" y="3785117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Verkoopprijs incl. BTW</a:t>
            </a:r>
            <a:endParaRPr lang="nl-NL" sz="2000" dirty="0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2809702" y="2149217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2898648" y="2524008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V</a:t>
            </a:r>
            <a:r>
              <a:rPr lang="nl-NL" dirty="0" smtClean="0"/>
              <a:t>erkoopprijs excl. BTW</a:t>
            </a:r>
            <a:endParaRPr lang="nl-NL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4" y="1231278"/>
            <a:ext cx="868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BTW tot nu toe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509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oomdiagram: Magnetische schijf 20"/>
          <p:cNvSpPr/>
          <p:nvPr/>
        </p:nvSpPr>
        <p:spPr>
          <a:xfrm>
            <a:off x="1056177" y="4078338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1145123" y="4453129"/>
            <a:ext cx="164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V</a:t>
            </a:r>
            <a:r>
              <a:rPr lang="nl-NL" dirty="0" smtClean="0"/>
              <a:t>erkoopprijs excl. BTW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1.2 Winst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3" name="Stroomdiagram: Magnetische schijf 2"/>
          <p:cNvSpPr/>
          <p:nvPr/>
        </p:nvSpPr>
        <p:spPr>
          <a:xfrm>
            <a:off x="1054054" y="3364993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218371" y="385185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BTW</a:t>
            </a:r>
            <a:endParaRPr lang="nl-NL" sz="2000" dirty="0"/>
          </a:p>
        </p:txBody>
      </p:sp>
      <p:sp>
        <p:nvSpPr>
          <p:cNvPr id="17" name="Stroomdiagram: Magnetische schijf 16"/>
          <p:cNvSpPr/>
          <p:nvPr/>
        </p:nvSpPr>
        <p:spPr>
          <a:xfrm>
            <a:off x="1054034" y="2686862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1054034" y="3028315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Verkoopprijs incl. BTW</a:t>
            </a:r>
            <a:endParaRPr lang="nl-NL" sz="20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4" y="1231278"/>
            <a:ext cx="8688196" cy="461665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BTW tot nu toe</a:t>
            </a:r>
            <a:endParaRPr lang="nl-NL" sz="2400" dirty="0"/>
          </a:p>
        </p:txBody>
      </p:sp>
      <p:sp>
        <p:nvSpPr>
          <p:cNvPr id="2" name="Pijl-omhoog 1"/>
          <p:cNvSpPr/>
          <p:nvPr/>
        </p:nvSpPr>
        <p:spPr>
          <a:xfrm>
            <a:off x="3200396" y="2730687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Stroomdiagram: Magnetische schijf 11"/>
          <p:cNvSpPr/>
          <p:nvPr/>
        </p:nvSpPr>
        <p:spPr>
          <a:xfrm>
            <a:off x="4363257" y="4066146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4442638" y="457943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14" name="Stroomdiagram: Magnetische schijf 13"/>
          <p:cNvSpPr/>
          <p:nvPr/>
        </p:nvSpPr>
        <p:spPr>
          <a:xfrm>
            <a:off x="4361134" y="3352801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4556937" y="383965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21%</a:t>
            </a:r>
            <a:endParaRPr lang="nl-NL" sz="2000" dirty="0"/>
          </a:p>
        </p:txBody>
      </p:sp>
      <p:sp>
        <p:nvSpPr>
          <p:cNvPr id="16" name="Stroomdiagram: Magnetische schijf 15"/>
          <p:cNvSpPr/>
          <p:nvPr/>
        </p:nvSpPr>
        <p:spPr>
          <a:xfrm>
            <a:off x="4361114" y="2674670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4380029" y="315274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121%</a:t>
            </a:r>
            <a:endParaRPr lang="nl-NL" sz="2000" dirty="0"/>
          </a:p>
        </p:txBody>
      </p:sp>
      <p:sp>
        <p:nvSpPr>
          <p:cNvPr id="19" name="Pijl-omhoog 18"/>
          <p:cNvSpPr/>
          <p:nvPr/>
        </p:nvSpPr>
        <p:spPr>
          <a:xfrm>
            <a:off x="6507476" y="2718495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Stroomdiagram: Magnetische schijf 22"/>
          <p:cNvSpPr/>
          <p:nvPr/>
        </p:nvSpPr>
        <p:spPr>
          <a:xfrm>
            <a:off x="7746537" y="4066146"/>
            <a:ext cx="1844594" cy="10881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7794431" y="4583019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€ 200</a:t>
            </a:r>
            <a:endParaRPr lang="nl-NL" sz="2000" dirty="0"/>
          </a:p>
        </p:txBody>
      </p:sp>
      <p:sp>
        <p:nvSpPr>
          <p:cNvPr id="25" name="Stroomdiagram: Magnetische schijf 24"/>
          <p:cNvSpPr/>
          <p:nvPr/>
        </p:nvSpPr>
        <p:spPr>
          <a:xfrm>
            <a:off x="7744414" y="3352801"/>
            <a:ext cx="1844594" cy="1088136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7908730" y="3866091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€ 42</a:t>
            </a:r>
            <a:endParaRPr lang="nl-NL" sz="2000" dirty="0"/>
          </a:p>
        </p:txBody>
      </p:sp>
      <p:sp>
        <p:nvSpPr>
          <p:cNvPr id="27" name="Stroomdiagram: Magnetische schijf 26"/>
          <p:cNvSpPr/>
          <p:nvPr/>
        </p:nvSpPr>
        <p:spPr>
          <a:xfrm>
            <a:off x="7744394" y="2674670"/>
            <a:ext cx="1844594" cy="1088136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7655007" y="3208572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€ 242</a:t>
            </a:r>
            <a:endParaRPr lang="nl-NL" sz="2000" dirty="0"/>
          </a:p>
        </p:txBody>
      </p:sp>
      <p:sp>
        <p:nvSpPr>
          <p:cNvPr id="30" name="Pijl-omhoog 29"/>
          <p:cNvSpPr/>
          <p:nvPr/>
        </p:nvSpPr>
        <p:spPr>
          <a:xfrm>
            <a:off x="9890756" y="2718495"/>
            <a:ext cx="228600" cy="2368773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35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" grpId="0"/>
      <p:bldP spid="3" grpId="0" animBg="1"/>
      <p:bldP spid="4" grpId="0"/>
      <p:bldP spid="17" grpId="0" animBg="1"/>
      <p:bldP spid="20" grpId="0"/>
      <p:bldP spid="12" grpId="0" animBg="1"/>
      <p:bldP spid="13" grpId="0"/>
      <p:bldP spid="14" grpId="0" animBg="1"/>
      <p:bldP spid="15" grpId="0"/>
      <p:bldP spid="16" grpId="0" animBg="1"/>
      <p:bldP spid="18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5591</TotalTime>
  <Words>645</Words>
  <Application>Microsoft Office PowerPoint</Application>
  <PresentationFormat>Breedbeeld</PresentationFormat>
  <Paragraphs>190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Info MFP</dc:creator>
  <cp:lastModifiedBy>Sander Hermes</cp:lastModifiedBy>
  <cp:revision>204</cp:revision>
  <cp:lastPrinted>2019-06-03T09:17:46Z</cp:lastPrinted>
  <dcterms:created xsi:type="dcterms:W3CDTF">2019-04-01T11:59:48Z</dcterms:created>
  <dcterms:modified xsi:type="dcterms:W3CDTF">2019-09-11T07:40:06Z</dcterms:modified>
</cp:coreProperties>
</file>